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77" r:id="rId14"/>
    <p:sldId id="278" r:id="rId15"/>
    <p:sldId id="267" r:id="rId16"/>
    <p:sldId id="27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ExtraBold" panose="020B0604020202020204" charset="0"/>
      <p:bold r:id="rId35"/>
      <p:boldItalic r:id="rId36"/>
    </p:embeddedFont>
    <p:embeddedFont>
      <p:font typeface="Fira Sans Extra Condensed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yando Onongwen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32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6-10T22:46:58.082" idx="1">
    <p:pos x="6000" y="0"/>
    <p:text>please can you insert some images of the design 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8b90f4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8b90f4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dca43205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dca43205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e007070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4e007070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e007070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4e007070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8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4e007070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4e007070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6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4e007070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4e007070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4e007070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4e007070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184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dca43205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dca43205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4c03bf44b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4c03bf44b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4c03bf44b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4c03bf44b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4c03bf44b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4c03bf44b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466abdb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466abdb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dca43205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dca43205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4e007070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4e007070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4e007070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4e007070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d466abdb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d466abdb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dca4320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dca43205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4c03bf4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4c03bf44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4c03bf44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4c03bf44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4c03bf44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4c03bf44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dca43205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dca43205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4bf46a0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4bf46a00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4c03bf44b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4c03bf44b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9567" y="1106400"/>
            <a:ext cx="33738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9567" y="3607500"/>
            <a:ext cx="3373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379400" y="1106400"/>
            <a:ext cx="43323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 &amp; Implementation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79401" y="4041100"/>
            <a:ext cx="39498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Course:</a:t>
            </a:r>
            <a:r>
              <a:rPr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Internet and Mobile Programming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Course Instructor:</a:t>
            </a:r>
            <a:r>
              <a:rPr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Dr. NKEMENI VALERY</a:t>
            </a:r>
            <a:r>
              <a:rPr lang="en" sz="1500"/>
              <a:t/>
            </a:r>
            <a:br>
              <a:rPr lang="en" sz="1500"/>
            </a:br>
            <a:endParaRPr sz="1500"/>
          </a:p>
        </p:txBody>
      </p:sp>
      <p:grpSp>
        <p:nvGrpSpPr>
          <p:cNvPr id="53" name="Google Shape;53;p13"/>
          <p:cNvGrpSpPr/>
          <p:nvPr/>
        </p:nvGrpSpPr>
        <p:grpSpPr>
          <a:xfrm>
            <a:off x="4872042" y="864443"/>
            <a:ext cx="3137192" cy="3414614"/>
            <a:chOff x="6318950" y="631188"/>
            <a:chExt cx="3137192" cy="3414614"/>
          </a:xfrm>
        </p:grpSpPr>
        <p:sp>
          <p:nvSpPr>
            <p:cNvPr id="54" name="Google Shape;54;p13"/>
            <p:cNvSpPr/>
            <p:nvPr/>
          </p:nvSpPr>
          <p:spPr>
            <a:xfrm>
              <a:off x="7919944" y="924602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7491" y="0"/>
                  </a:moveTo>
                  <a:cubicBezTo>
                    <a:pt x="7823" y="0"/>
                    <a:pt x="1" y="7834"/>
                    <a:pt x="1" y="17490"/>
                  </a:cubicBezTo>
                  <a:lnTo>
                    <a:pt x="1" y="58519"/>
                  </a:lnTo>
                  <a:lnTo>
                    <a:pt x="47900" y="58519"/>
                  </a:lnTo>
                  <a:cubicBezTo>
                    <a:pt x="57568" y="58519"/>
                    <a:pt x="65390" y="50685"/>
                    <a:pt x="65390" y="41017"/>
                  </a:cubicBezTo>
                  <a:lnTo>
                    <a:pt x="65390" y="0"/>
                  </a:lnTo>
                  <a:close/>
                </a:path>
              </a:pathLst>
            </a:custGeom>
            <a:solidFill>
              <a:srgbClr val="2AB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394597" y="631188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96"/>
                    <a:pt x="1" y="12490"/>
                  </a:cubicBezTo>
                  <a:cubicBezTo>
                    <a:pt x="1" y="19396"/>
                    <a:pt x="5597" y="24980"/>
                    <a:pt x="12491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466200" y="702791"/>
              <a:ext cx="443656" cy="443632"/>
            </a:xfrm>
            <a:custGeom>
              <a:avLst/>
              <a:gdLst/>
              <a:ahLst/>
              <a:cxnLst/>
              <a:rect l="l" t="t" r="r" b="b"/>
              <a:pathLst>
                <a:path w="18885" h="18884" extrusionOk="0">
                  <a:moveTo>
                    <a:pt x="9443" y="0"/>
                  </a:moveTo>
                  <a:cubicBezTo>
                    <a:pt x="4228" y="0"/>
                    <a:pt x="1" y="4227"/>
                    <a:pt x="1" y="9442"/>
                  </a:cubicBezTo>
                  <a:cubicBezTo>
                    <a:pt x="1" y="14657"/>
                    <a:pt x="4228" y="18884"/>
                    <a:pt x="9443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3" y="0"/>
                  </a:cubicBezTo>
                  <a:close/>
                </a:path>
              </a:pathLst>
            </a:custGeom>
            <a:solidFill>
              <a:srgbClr val="2AB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8736657" y="1542698"/>
              <a:ext cx="128168" cy="43761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flipH="1">
              <a:off x="8656262" y="1475664"/>
              <a:ext cx="289524" cy="37775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8704604" y="1804462"/>
              <a:ext cx="15767" cy="4782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8430329" y="1418355"/>
              <a:ext cx="240050" cy="25071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8528663" y="1370581"/>
              <a:ext cx="47821" cy="143369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8527530" y="1522871"/>
              <a:ext cx="47821" cy="4782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919944" y="2377625"/>
              <a:ext cx="1536198" cy="1374781"/>
            </a:xfrm>
            <a:custGeom>
              <a:avLst/>
              <a:gdLst/>
              <a:ahLst/>
              <a:cxnLst/>
              <a:rect l="l" t="t" r="r" b="b"/>
              <a:pathLst>
                <a:path w="65391" h="58520" extrusionOk="0">
                  <a:moveTo>
                    <a:pt x="1" y="1"/>
                  </a:moveTo>
                  <a:lnTo>
                    <a:pt x="1" y="41030"/>
                  </a:lnTo>
                  <a:cubicBezTo>
                    <a:pt x="1" y="50686"/>
                    <a:pt x="7823" y="58520"/>
                    <a:pt x="17491" y="58520"/>
                  </a:cubicBezTo>
                  <a:lnTo>
                    <a:pt x="65390" y="58520"/>
                  </a:lnTo>
                  <a:lnTo>
                    <a:pt x="65390" y="17503"/>
                  </a:lnTo>
                  <a:cubicBezTo>
                    <a:pt x="65390" y="7835"/>
                    <a:pt x="57568" y="1"/>
                    <a:pt x="4790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8394597" y="3458959"/>
              <a:ext cx="586866" cy="586843"/>
            </a:xfrm>
            <a:custGeom>
              <a:avLst/>
              <a:gdLst/>
              <a:ahLst/>
              <a:cxnLst/>
              <a:rect l="l" t="t" r="r" b="b"/>
              <a:pathLst>
                <a:path w="24981" h="24980" extrusionOk="0">
                  <a:moveTo>
                    <a:pt x="12491" y="0"/>
                  </a:moveTo>
                  <a:cubicBezTo>
                    <a:pt x="5597" y="0"/>
                    <a:pt x="1" y="5584"/>
                    <a:pt x="1" y="12490"/>
                  </a:cubicBezTo>
                  <a:cubicBezTo>
                    <a:pt x="1" y="19384"/>
                    <a:pt x="5597" y="24980"/>
                    <a:pt x="12491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466200" y="3530562"/>
              <a:ext cx="443656" cy="443632"/>
            </a:xfrm>
            <a:custGeom>
              <a:avLst/>
              <a:gdLst/>
              <a:ahLst/>
              <a:cxnLst/>
              <a:rect l="l" t="t" r="r" b="b"/>
              <a:pathLst>
                <a:path w="18885" h="18884" extrusionOk="0">
                  <a:moveTo>
                    <a:pt x="9443" y="0"/>
                  </a:moveTo>
                  <a:cubicBezTo>
                    <a:pt x="4228" y="0"/>
                    <a:pt x="1" y="4227"/>
                    <a:pt x="1" y="9442"/>
                  </a:cubicBezTo>
                  <a:cubicBezTo>
                    <a:pt x="1" y="14657"/>
                    <a:pt x="4228" y="18884"/>
                    <a:pt x="9443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537469" y="2905519"/>
              <a:ext cx="294173" cy="398815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8849087" y="3041674"/>
              <a:ext cx="62491" cy="14606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8464540" y="3041674"/>
              <a:ext cx="63667" cy="14606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8681025" y="2825728"/>
              <a:ext cx="14655" cy="62491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8664704" y="2961147"/>
              <a:ext cx="46709" cy="143018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668772" y="3121612"/>
              <a:ext cx="39749" cy="39749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763904" y="2875475"/>
              <a:ext cx="29211" cy="35534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584178" y="3187092"/>
              <a:ext cx="28623" cy="34946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583589" y="2875475"/>
              <a:ext cx="29211" cy="35534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763904" y="3187092"/>
              <a:ext cx="29211" cy="34946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825757" y="3125680"/>
              <a:ext cx="37397" cy="26320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513552" y="2945463"/>
              <a:ext cx="37985" cy="26810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8825169" y="2945463"/>
              <a:ext cx="37985" cy="26810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8513552" y="3125092"/>
              <a:ext cx="37985" cy="26320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318950" y="924602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" y="0"/>
                  </a:moveTo>
                  <a:lnTo>
                    <a:pt x="1" y="41017"/>
                  </a:lnTo>
                  <a:cubicBezTo>
                    <a:pt x="1" y="50685"/>
                    <a:pt x="7823" y="58519"/>
                    <a:pt x="17491" y="58519"/>
                  </a:cubicBezTo>
                  <a:lnTo>
                    <a:pt x="65390" y="58519"/>
                  </a:lnTo>
                  <a:lnTo>
                    <a:pt x="65390" y="17490"/>
                  </a:lnTo>
                  <a:cubicBezTo>
                    <a:pt x="65390" y="7834"/>
                    <a:pt x="57567" y="0"/>
                    <a:pt x="47899" y="0"/>
                  </a:cubicBez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0080"/>
                </a:solidFill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793603" y="631188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96"/>
                    <a:pt x="1" y="12490"/>
                  </a:cubicBezTo>
                  <a:cubicBezTo>
                    <a:pt x="1" y="19396"/>
                    <a:pt x="5585" y="24980"/>
                    <a:pt x="12490" y="24980"/>
                  </a:cubicBezTo>
                  <a:cubicBezTo>
                    <a:pt x="19384" y="24980"/>
                    <a:pt x="24980" y="19396"/>
                    <a:pt x="24980" y="12490"/>
                  </a:cubicBezTo>
                  <a:cubicBezTo>
                    <a:pt x="24980" y="5596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865206" y="702791"/>
              <a:ext cx="443632" cy="443632"/>
            </a:xfrm>
            <a:custGeom>
              <a:avLst/>
              <a:gdLst/>
              <a:ahLst/>
              <a:cxnLst/>
              <a:rect l="l" t="t" r="r" b="b"/>
              <a:pathLst>
                <a:path w="18884" h="18884" extrusionOk="0">
                  <a:moveTo>
                    <a:pt x="9442" y="0"/>
                  </a:moveTo>
                  <a:cubicBezTo>
                    <a:pt x="4227" y="0"/>
                    <a:pt x="1" y="4227"/>
                    <a:pt x="1" y="9442"/>
                  </a:cubicBezTo>
                  <a:cubicBezTo>
                    <a:pt x="1" y="14657"/>
                    <a:pt x="4227" y="18884"/>
                    <a:pt x="9442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2" y="0"/>
                  </a:cubicBez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800080"/>
                </a:solidFill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848466" y="1373931"/>
              <a:ext cx="477105" cy="476119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116829" y="1736021"/>
              <a:ext cx="83224" cy="6145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080102" y="1709150"/>
              <a:ext cx="29656" cy="24556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318950" y="2377625"/>
              <a:ext cx="1536175" cy="1374781"/>
            </a:xfrm>
            <a:custGeom>
              <a:avLst/>
              <a:gdLst/>
              <a:ahLst/>
              <a:cxnLst/>
              <a:rect l="l" t="t" r="r" b="b"/>
              <a:pathLst>
                <a:path w="65390" h="58520" extrusionOk="0">
                  <a:moveTo>
                    <a:pt x="17491" y="1"/>
                  </a:moveTo>
                  <a:cubicBezTo>
                    <a:pt x="7823" y="1"/>
                    <a:pt x="1" y="7835"/>
                    <a:pt x="1" y="17503"/>
                  </a:cubicBezTo>
                  <a:lnTo>
                    <a:pt x="1" y="58520"/>
                  </a:lnTo>
                  <a:lnTo>
                    <a:pt x="47899" y="58520"/>
                  </a:lnTo>
                  <a:cubicBezTo>
                    <a:pt x="57567" y="58520"/>
                    <a:pt x="65390" y="50686"/>
                    <a:pt x="65390" y="41030"/>
                  </a:cubicBezTo>
                  <a:lnTo>
                    <a:pt x="65390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793603" y="3458959"/>
              <a:ext cx="586843" cy="586843"/>
            </a:xfrm>
            <a:custGeom>
              <a:avLst/>
              <a:gdLst/>
              <a:ahLst/>
              <a:cxnLst/>
              <a:rect l="l" t="t" r="r" b="b"/>
              <a:pathLst>
                <a:path w="24980" h="24980" extrusionOk="0">
                  <a:moveTo>
                    <a:pt x="12490" y="0"/>
                  </a:moveTo>
                  <a:cubicBezTo>
                    <a:pt x="5585" y="0"/>
                    <a:pt x="1" y="5584"/>
                    <a:pt x="1" y="12490"/>
                  </a:cubicBezTo>
                  <a:cubicBezTo>
                    <a:pt x="1" y="19384"/>
                    <a:pt x="5585" y="24980"/>
                    <a:pt x="12490" y="24980"/>
                  </a:cubicBezTo>
                  <a:cubicBezTo>
                    <a:pt x="19384" y="24980"/>
                    <a:pt x="24980" y="19384"/>
                    <a:pt x="24980" y="12490"/>
                  </a:cubicBezTo>
                  <a:cubicBezTo>
                    <a:pt x="24980" y="5584"/>
                    <a:pt x="1938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865206" y="3530562"/>
              <a:ext cx="443632" cy="443632"/>
            </a:xfrm>
            <a:custGeom>
              <a:avLst/>
              <a:gdLst/>
              <a:ahLst/>
              <a:cxnLst/>
              <a:rect l="l" t="t" r="r" b="b"/>
              <a:pathLst>
                <a:path w="18884" h="18884" extrusionOk="0">
                  <a:moveTo>
                    <a:pt x="9442" y="0"/>
                  </a:moveTo>
                  <a:cubicBezTo>
                    <a:pt x="4227" y="0"/>
                    <a:pt x="1" y="4227"/>
                    <a:pt x="1" y="9442"/>
                  </a:cubicBezTo>
                  <a:cubicBezTo>
                    <a:pt x="1" y="14657"/>
                    <a:pt x="4227" y="18884"/>
                    <a:pt x="9442" y="18884"/>
                  </a:cubicBezTo>
                  <a:cubicBezTo>
                    <a:pt x="14657" y="18884"/>
                    <a:pt x="18884" y="14657"/>
                    <a:pt x="18884" y="9442"/>
                  </a:cubicBezTo>
                  <a:cubicBezTo>
                    <a:pt x="18884" y="4227"/>
                    <a:pt x="14657" y="0"/>
                    <a:pt x="944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866833" y="2897233"/>
              <a:ext cx="440378" cy="354325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7257165" y="2878505"/>
              <a:ext cx="50055" cy="36298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180750" y="1631688"/>
              <a:ext cx="1413600" cy="1413600"/>
            </a:xfrm>
            <a:prstGeom prst="ellipse">
              <a:avLst/>
            </a:pr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288263" y="1739239"/>
              <a:ext cx="1198250" cy="1198505"/>
            </a:xfrm>
            <a:custGeom>
              <a:avLst/>
              <a:gdLst/>
              <a:ahLst/>
              <a:cxnLst/>
              <a:rect l="l" t="t" r="r" b="b"/>
              <a:pathLst>
                <a:path w="56448" h="56460" extrusionOk="0">
                  <a:moveTo>
                    <a:pt x="56448" y="28230"/>
                  </a:moveTo>
                  <a:cubicBezTo>
                    <a:pt x="56448" y="43815"/>
                    <a:pt x="43815" y="56460"/>
                    <a:pt x="28230" y="56460"/>
                  </a:cubicBezTo>
                  <a:cubicBezTo>
                    <a:pt x="12645" y="56460"/>
                    <a:pt x="0" y="43815"/>
                    <a:pt x="0" y="28230"/>
                  </a:cubicBezTo>
                  <a:cubicBezTo>
                    <a:pt x="0" y="12645"/>
                    <a:pt x="12645" y="0"/>
                    <a:pt x="28230" y="0"/>
                  </a:cubicBezTo>
                  <a:cubicBezTo>
                    <a:pt x="43815" y="0"/>
                    <a:pt x="56448" y="12645"/>
                    <a:pt x="56448" y="2823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UI</a:t>
              </a:r>
              <a:endParaRPr sz="2400">
                <a:solidFill>
                  <a:schemeClr val="accent3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7346893" y="1797868"/>
              <a:ext cx="1081244" cy="1081244"/>
            </a:xfrm>
            <a:custGeom>
              <a:avLst/>
              <a:gdLst/>
              <a:ahLst/>
              <a:cxnLst/>
              <a:rect l="l" t="t" r="r" b="b"/>
              <a:pathLst>
                <a:path w="50936" h="50936" extrusionOk="0">
                  <a:moveTo>
                    <a:pt x="25468" y="2037"/>
                  </a:moveTo>
                  <a:cubicBezTo>
                    <a:pt x="38386" y="2037"/>
                    <a:pt x="48899" y="12550"/>
                    <a:pt x="48899" y="25468"/>
                  </a:cubicBezTo>
                  <a:cubicBezTo>
                    <a:pt x="48899" y="38386"/>
                    <a:pt x="38386" y="48899"/>
                    <a:pt x="25468" y="48899"/>
                  </a:cubicBezTo>
                  <a:cubicBezTo>
                    <a:pt x="12550" y="48899"/>
                    <a:pt x="2036" y="38386"/>
                    <a:pt x="2036" y="25468"/>
                  </a:cubicBezTo>
                  <a:cubicBezTo>
                    <a:pt x="2036" y="12550"/>
                    <a:pt x="12550" y="2037"/>
                    <a:pt x="25468" y="2037"/>
                  </a:cubicBezTo>
                  <a:close/>
                  <a:moveTo>
                    <a:pt x="25468" y="1"/>
                  </a:moveTo>
                  <a:cubicBezTo>
                    <a:pt x="11418" y="1"/>
                    <a:pt x="0" y="11419"/>
                    <a:pt x="0" y="25468"/>
                  </a:cubicBezTo>
                  <a:cubicBezTo>
                    <a:pt x="0" y="39517"/>
                    <a:pt x="11418" y="50935"/>
                    <a:pt x="25468" y="50935"/>
                  </a:cubicBezTo>
                  <a:cubicBezTo>
                    <a:pt x="39517" y="50935"/>
                    <a:pt x="50935" y="39517"/>
                    <a:pt x="50935" y="25468"/>
                  </a:cubicBezTo>
                  <a:cubicBezTo>
                    <a:pt x="50935" y="11419"/>
                    <a:pt x="39517" y="1"/>
                    <a:pt x="2546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379400" y="90800"/>
            <a:ext cx="831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Implementation of a </a:t>
            </a:r>
            <a:r>
              <a:rPr lang="en" sz="2600" b="1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Mobile Based</a:t>
            </a:r>
            <a:r>
              <a:rPr lang="en" sz="2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Disaster Management System</a:t>
            </a:r>
            <a:endParaRPr sz="2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768525" y="4446450"/>
            <a:ext cx="9288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Group 7</a:t>
            </a:r>
            <a:endParaRPr b="1">
              <a:solidFill>
                <a:srgbClr val="80008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.BC2BAA02-D579-48E4-8765-628D8728D467.MOV">
            <a:hlinkClick r:id="" action="ppaction://media"/>
            <a:extLst>
              <a:ext uri="{FF2B5EF4-FFF2-40B4-BE49-F238E27FC236}">
                <a16:creationId xmlns:a16="http://schemas.microsoft.com/office/drawing/2014/main" id="{DAC30ED4-8213-3E03-646F-7F78CD083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8" y="0"/>
            <a:ext cx="9077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ctrTitle"/>
          </p:nvPr>
        </p:nvSpPr>
        <p:spPr>
          <a:xfrm>
            <a:off x="999575" y="1106400"/>
            <a:ext cx="44658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Implementation Details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920250" y="3237275"/>
            <a:ext cx="55632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Explaining the overall architecture of the app, providing insights into the organization and structure of the app's codebase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213775" y="138217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1365350" y="1860450"/>
            <a:ext cx="26421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Folder Structure</a:t>
            </a:r>
            <a:endParaRPr sz="3900">
              <a:solidFill>
                <a:srgbClr val="80008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775" y="0"/>
            <a:ext cx="24904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1602114" y="0"/>
            <a:ext cx="7264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 smtClean="0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Clerk - User Management</a:t>
            </a:r>
            <a:endParaRPr sz="3900" dirty="0">
              <a:solidFill>
                <a:srgbClr val="80008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7" y="640246"/>
            <a:ext cx="6825343" cy="42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/>
        </p:nvSpPr>
        <p:spPr>
          <a:xfrm>
            <a:off x="833800" y="1860450"/>
            <a:ext cx="3408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80008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Sample UI Implementation</a:t>
            </a:r>
            <a:endParaRPr sz="3900">
              <a:solidFill>
                <a:srgbClr val="80008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WhatsApp Video 2024-06-18 at 09.20.52_0bd6bd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5161" y="0"/>
            <a:ext cx="2476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ctrTitle"/>
          </p:nvPr>
        </p:nvSpPr>
        <p:spPr>
          <a:xfrm>
            <a:off x="999575" y="1106400"/>
            <a:ext cx="50211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Testing &amp; </a:t>
            </a:r>
            <a:endParaRPr>
              <a:solidFill>
                <a:srgbClr val="800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Quality Assurance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920250" y="3237275"/>
            <a:ext cx="55632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Describing the testing methods used to ensure the functionality, performance, and usability of the app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276750" y="1380050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4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1800152" y="1485273"/>
            <a:ext cx="1937995" cy="3533221"/>
            <a:chOff x="980863" y="1305350"/>
            <a:chExt cx="1524300" cy="2650380"/>
          </a:xfrm>
        </p:grpSpPr>
        <p:sp>
          <p:nvSpPr>
            <p:cNvPr id="222" name="Google Shape;222;p26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226" name="Google Shape;226;p26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Usability Test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7" name="Google Shape;227;p26"/>
          <p:cNvGrpSpPr/>
          <p:nvPr/>
        </p:nvGrpSpPr>
        <p:grpSpPr>
          <a:xfrm>
            <a:off x="5405849" y="1485213"/>
            <a:ext cx="1937995" cy="3658291"/>
            <a:chOff x="2866863" y="1305350"/>
            <a:chExt cx="1524300" cy="2816887"/>
          </a:xfrm>
        </p:grpSpPr>
        <p:sp>
          <p:nvSpPr>
            <p:cNvPr id="228" name="Google Shape;228;p26"/>
            <p:cNvSpPr txBox="1"/>
            <p:nvPr/>
          </p:nvSpPr>
          <p:spPr>
            <a:xfrm>
              <a:off x="2866863" y="3290337"/>
              <a:ext cx="15243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Functional Test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3454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454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106275" y="1305350"/>
              <a:ext cx="1045500" cy="1045500"/>
            </a:xfrm>
            <a:prstGeom prst="ellipse">
              <a:avLst/>
            </a:pr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3168975" y="1368050"/>
              <a:ext cx="920100" cy="920100"/>
            </a:xfrm>
            <a:prstGeom prst="ellipse">
              <a:avLst/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</p:grpSp>
      <p:sp>
        <p:nvSpPr>
          <p:cNvPr id="233" name="Google Shape;233;p26"/>
          <p:cNvSpPr txBox="1">
            <a:spLocks noGrp="1"/>
          </p:cNvSpPr>
          <p:nvPr>
            <p:ph type="ctrTitle"/>
          </p:nvPr>
        </p:nvSpPr>
        <p:spPr>
          <a:xfrm>
            <a:off x="1737750" y="0"/>
            <a:ext cx="56685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00080"/>
                </a:solidFill>
              </a:rPr>
              <a:t>Category of Tests performed</a:t>
            </a:r>
            <a:endParaRPr sz="3600">
              <a:solidFill>
                <a:srgbClr val="800080"/>
              </a:solidFill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1881438" y="792000"/>
            <a:ext cx="1869228" cy="473900"/>
          </a:xfrm>
          <a:custGeom>
            <a:avLst/>
            <a:gdLst/>
            <a:ahLst/>
            <a:cxnLst/>
            <a:rect l="l" t="t" r="r" b="b"/>
            <a:pathLst>
              <a:path w="48388" h="18956" extrusionOk="0">
                <a:moveTo>
                  <a:pt x="1" y="1"/>
                </a:moveTo>
                <a:lnTo>
                  <a:pt x="1" y="18955"/>
                </a:lnTo>
                <a:lnTo>
                  <a:pt x="45399" y="18955"/>
                </a:lnTo>
                <a:cubicBezTo>
                  <a:pt x="47043" y="18955"/>
                  <a:pt x="48388" y="17610"/>
                  <a:pt x="48388" y="15967"/>
                </a:cubicBezTo>
                <a:lnTo>
                  <a:pt x="48388" y="2989"/>
                </a:lnTo>
                <a:cubicBezTo>
                  <a:pt x="48388" y="1346"/>
                  <a:pt x="47043" y="1"/>
                  <a:pt x="45399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 Design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5816900" y="791988"/>
            <a:ext cx="1209700" cy="473900"/>
          </a:xfrm>
          <a:custGeom>
            <a:avLst/>
            <a:gdLst/>
            <a:ahLst/>
            <a:cxnLst/>
            <a:rect l="l" t="t" r="r" b="b"/>
            <a:pathLst>
              <a:path w="48388" h="18956" extrusionOk="0">
                <a:moveTo>
                  <a:pt x="0" y="1"/>
                </a:moveTo>
                <a:lnTo>
                  <a:pt x="0" y="18955"/>
                </a:lnTo>
                <a:lnTo>
                  <a:pt x="45399" y="18955"/>
                </a:lnTo>
                <a:cubicBezTo>
                  <a:pt x="47042" y="18955"/>
                  <a:pt x="48387" y="17610"/>
                  <a:pt x="48387" y="15967"/>
                </a:cubicBezTo>
                <a:lnTo>
                  <a:pt x="48387" y="2989"/>
                </a:lnTo>
                <a:cubicBezTo>
                  <a:pt x="48387" y="1346"/>
                  <a:pt x="47042" y="1"/>
                  <a:pt x="45399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Technical </a:t>
            </a:r>
            <a:endParaRPr sz="21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311700" y="888150"/>
            <a:ext cx="671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Is the interface intuitive and easy to use?</a:t>
            </a:r>
            <a:endParaRPr sz="2900"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701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AutoNum type="arabicPeriod" startAt="3"/>
            </a:pPr>
            <a:r>
              <a:rPr lang="en" sz="2900"/>
              <a:t>Is the information clear and understandable?</a:t>
            </a:r>
            <a:endParaRPr sz="29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594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AutoNum type="arabicPeriod" startAt="2"/>
            </a:pPr>
            <a:r>
              <a:rPr lang="en" sz="2900"/>
              <a:t>Can users easily access core features?</a:t>
            </a:r>
            <a:endParaRPr sz="2900"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316075"/>
            <a:ext cx="682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AutoNum type="arabicPeriod" startAt="4"/>
            </a:pPr>
            <a:r>
              <a:rPr lang="en" sz="2900"/>
              <a:t>Does the interface meet user expectations?</a:t>
            </a:r>
            <a:endParaRPr sz="2900"/>
          </a:p>
        </p:txBody>
      </p:sp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311700" y="4157875"/>
            <a:ext cx="643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AutoNum type="arabicPeriod" startAt="5"/>
            </a:pPr>
            <a:r>
              <a:rPr lang="en" sz="2900"/>
              <a:t>Are there any visual or functional issues?</a:t>
            </a:r>
            <a:endParaRPr sz="2900"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4294967295"/>
          </p:nvPr>
        </p:nvSpPr>
        <p:spPr>
          <a:xfrm>
            <a:off x="305150" y="161775"/>
            <a:ext cx="55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80008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Usability Testing:</a:t>
            </a:r>
            <a:endParaRPr sz="2800">
              <a:solidFill>
                <a:srgbClr val="80008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l="7969" t="13716" b="13050"/>
          <a:stretch/>
        </p:blipFill>
        <p:spPr>
          <a:xfrm>
            <a:off x="6873527" y="1064400"/>
            <a:ext cx="614923" cy="4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l="7969" t="13716" b="13050"/>
          <a:stretch/>
        </p:blipFill>
        <p:spPr>
          <a:xfrm>
            <a:off x="6258602" y="1906200"/>
            <a:ext cx="614923" cy="4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l="7969" t="13716" b="13050"/>
          <a:stretch/>
        </p:blipFill>
        <p:spPr>
          <a:xfrm>
            <a:off x="7488452" y="2748012"/>
            <a:ext cx="614923" cy="4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l="7969" t="13716" b="13050"/>
          <a:stretch/>
        </p:blipFill>
        <p:spPr>
          <a:xfrm>
            <a:off x="7134302" y="3492337"/>
            <a:ext cx="614923" cy="48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l="7969" t="13716" b="13050"/>
          <a:stretch/>
        </p:blipFill>
        <p:spPr>
          <a:xfrm>
            <a:off x="6873527" y="4334100"/>
            <a:ext cx="614923" cy="4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969175" y="871025"/>
            <a:ext cx="3236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User Interface Design</a:t>
            </a:r>
            <a:endParaRPr sz="3600"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/>
          </p:nvPr>
        </p:nvSpPr>
        <p:spPr>
          <a:xfrm>
            <a:off x="5455200" y="1343875"/>
            <a:ext cx="36888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Functionality</a:t>
            </a:r>
            <a:endParaRPr sz="3600"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5571600" y="2630237"/>
            <a:ext cx="368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and QA</a:t>
            </a:r>
            <a:endParaRPr sz="36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969175" y="2393675"/>
            <a:ext cx="3464400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Implementation Details</a:t>
            </a:r>
            <a:endParaRPr sz="3600"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3159925" y="3686675"/>
            <a:ext cx="4117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Deployment &amp; Maintenance</a:t>
            </a:r>
            <a:endParaRPr sz="3600"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2513250" y="0"/>
            <a:ext cx="4117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BFB3"/>
                </a:solidFill>
              </a:rPr>
              <a:t>What we will cover</a:t>
            </a:r>
            <a:endParaRPr sz="3600">
              <a:solidFill>
                <a:srgbClr val="2ABFB3"/>
              </a:solidFill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213775" y="115992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1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4718675" y="150362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61475" y="271737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3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4811700" y="2717387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4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2352225" y="384642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305150" y="161775"/>
            <a:ext cx="55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80008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Testing:</a:t>
            </a:r>
            <a:endParaRPr sz="2800">
              <a:solidFill>
                <a:srgbClr val="80008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56" name="Google Shape;256;p28"/>
          <p:cNvGrpSpPr/>
          <p:nvPr/>
        </p:nvGrpSpPr>
        <p:grpSpPr>
          <a:xfrm>
            <a:off x="3665366" y="1005374"/>
            <a:ext cx="4655515" cy="943218"/>
            <a:chOff x="1319875" y="1274525"/>
            <a:chExt cx="4508100" cy="943218"/>
          </a:xfrm>
        </p:grpSpPr>
        <p:sp>
          <p:nvSpPr>
            <p:cNvPr id="257" name="Google Shape;257;p28"/>
            <p:cNvSpPr/>
            <p:nvPr/>
          </p:nvSpPr>
          <p:spPr>
            <a:xfrm>
              <a:off x="1834375" y="1372850"/>
              <a:ext cx="3993600" cy="746700"/>
            </a:xfrm>
            <a:prstGeom prst="rect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063987" y="1451852"/>
              <a:ext cx="370985" cy="588546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" y="1"/>
                  </a:moveTo>
                  <a:lnTo>
                    <a:pt x="1" y="34850"/>
                  </a:lnTo>
                  <a:lnTo>
                    <a:pt x="11907" y="34850"/>
                  </a:lnTo>
                  <a:lnTo>
                    <a:pt x="21968" y="17432"/>
                  </a:lnTo>
                  <a:lnTo>
                    <a:pt x="11907" y="1"/>
                  </a:ln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1319875" y="1274525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16300" y="0"/>
                  </a:moveTo>
                  <a:cubicBezTo>
                    <a:pt x="16169" y="0"/>
                    <a:pt x="16050" y="72"/>
                    <a:pt x="15979" y="191"/>
                  </a:cubicBezTo>
                  <a:lnTo>
                    <a:pt x="72" y="27742"/>
                  </a:lnTo>
                  <a:cubicBezTo>
                    <a:pt x="1" y="27849"/>
                    <a:pt x="1" y="28004"/>
                    <a:pt x="72" y="28123"/>
                  </a:cubicBezTo>
                  <a:lnTo>
                    <a:pt x="15979" y="55662"/>
                  </a:lnTo>
                  <a:cubicBezTo>
                    <a:pt x="16050" y="55781"/>
                    <a:pt x="16169" y="55853"/>
                    <a:pt x="16300" y="55853"/>
                  </a:cubicBezTo>
                  <a:lnTo>
                    <a:pt x="48114" y="55853"/>
                  </a:lnTo>
                  <a:cubicBezTo>
                    <a:pt x="48316" y="55853"/>
                    <a:pt x="48495" y="55686"/>
                    <a:pt x="48495" y="55472"/>
                  </a:cubicBezTo>
                  <a:cubicBezTo>
                    <a:pt x="48495" y="55257"/>
                    <a:pt x="48316" y="55091"/>
                    <a:pt x="48114" y="55091"/>
                  </a:cubicBezTo>
                  <a:lnTo>
                    <a:pt x="16526" y="55091"/>
                  </a:lnTo>
                  <a:lnTo>
                    <a:pt x="846" y="27933"/>
                  </a:lnTo>
                  <a:lnTo>
                    <a:pt x="16526" y="762"/>
                  </a:lnTo>
                  <a:lnTo>
                    <a:pt x="48114" y="762"/>
                  </a:lnTo>
                  <a:cubicBezTo>
                    <a:pt x="48316" y="762"/>
                    <a:pt x="48495" y="596"/>
                    <a:pt x="48495" y="381"/>
                  </a:cubicBezTo>
                  <a:cubicBezTo>
                    <a:pt x="48495" y="179"/>
                    <a:pt x="48316" y="0"/>
                    <a:pt x="4811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1432661" y="1372839"/>
              <a:ext cx="862191" cy="746579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1" y="22111"/>
                  </a:lnTo>
                  <a:lnTo>
                    <a:pt x="12764" y="44208"/>
                  </a:lnTo>
                  <a:lnTo>
                    <a:pt x="38291" y="44208"/>
                  </a:lnTo>
                  <a:lnTo>
                    <a:pt x="51055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5EB2FC"/>
                </a:solidFill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2498881" y="1425653"/>
              <a:ext cx="3328800" cy="6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Validate Core Functionalities in client-side code</a:t>
              </a:r>
              <a:endParaRPr sz="19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2" name="Google Shape;262;p28"/>
          <p:cNvGrpSpPr/>
          <p:nvPr/>
        </p:nvGrpSpPr>
        <p:grpSpPr>
          <a:xfrm>
            <a:off x="3681249" y="3426395"/>
            <a:ext cx="4623757" cy="943015"/>
            <a:chOff x="1319875" y="2866890"/>
            <a:chExt cx="4529099" cy="943015"/>
          </a:xfrm>
        </p:grpSpPr>
        <p:sp>
          <p:nvSpPr>
            <p:cNvPr id="263" name="Google Shape;263;p28"/>
            <p:cNvSpPr/>
            <p:nvPr/>
          </p:nvSpPr>
          <p:spPr>
            <a:xfrm>
              <a:off x="1834375" y="2965050"/>
              <a:ext cx="3993600" cy="746700"/>
            </a:xfrm>
            <a:prstGeom prst="rect">
              <a:avLst/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063987" y="3044031"/>
              <a:ext cx="370985" cy="588732"/>
            </a:xfrm>
            <a:custGeom>
              <a:avLst/>
              <a:gdLst/>
              <a:ahLst/>
              <a:cxnLst/>
              <a:rect l="l" t="t" r="r" b="b"/>
              <a:pathLst>
                <a:path w="21968" h="34862" extrusionOk="0">
                  <a:moveTo>
                    <a:pt x="1" y="0"/>
                  </a:moveTo>
                  <a:lnTo>
                    <a:pt x="1" y="34862"/>
                  </a:lnTo>
                  <a:lnTo>
                    <a:pt x="11907" y="34862"/>
                  </a:lnTo>
                  <a:lnTo>
                    <a:pt x="21968" y="17431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319875" y="2866890"/>
              <a:ext cx="818959" cy="943015"/>
            </a:xfrm>
            <a:custGeom>
              <a:avLst/>
              <a:gdLst/>
              <a:ahLst/>
              <a:cxnLst/>
              <a:rect l="l" t="t" r="r" b="b"/>
              <a:pathLst>
                <a:path w="48495" h="55841" extrusionOk="0">
                  <a:moveTo>
                    <a:pt x="16300" y="1"/>
                  </a:moveTo>
                  <a:cubicBezTo>
                    <a:pt x="16169" y="1"/>
                    <a:pt x="16050" y="72"/>
                    <a:pt x="15979" y="191"/>
                  </a:cubicBezTo>
                  <a:lnTo>
                    <a:pt x="72" y="27730"/>
                  </a:lnTo>
                  <a:cubicBezTo>
                    <a:pt x="1" y="27849"/>
                    <a:pt x="1" y="27992"/>
                    <a:pt x="72" y="28111"/>
                  </a:cubicBezTo>
                  <a:lnTo>
                    <a:pt x="15979" y="55650"/>
                  </a:lnTo>
                  <a:cubicBezTo>
                    <a:pt x="16050" y="55770"/>
                    <a:pt x="16169" y="55841"/>
                    <a:pt x="16300" y="55841"/>
                  </a:cubicBezTo>
                  <a:lnTo>
                    <a:pt x="48114" y="55841"/>
                  </a:lnTo>
                  <a:cubicBezTo>
                    <a:pt x="48316" y="55841"/>
                    <a:pt x="48495" y="55674"/>
                    <a:pt x="48495" y="55460"/>
                  </a:cubicBezTo>
                  <a:cubicBezTo>
                    <a:pt x="48495" y="55258"/>
                    <a:pt x="48316" y="55079"/>
                    <a:pt x="48114" y="55079"/>
                  </a:cubicBezTo>
                  <a:lnTo>
                    <a:pt x="16526" y="55079"/>
                  </a:lnTo>
                  <a:lnTo>
                    <a:pt x="846" y="27921"/>
                  </a:lnTo>
                  <a:lnTo>
                    <a:pt x="16526" y="751"/>
                  </a:lnTo>
                  <a:lnTo>
                    <a:pt x="48114" y="751"/>
                  </a:lnTo>
                  <a:cubicBezTo>
                    <a:pt x="48316" y="751"/>
                    <a:pt x="48495" y="584"/>
                    <a:pt x="48495" y="382"/>
                  </a:cubicBezTo>
                  <a:cubicBezTo>
                    <a:pt x="48495" y="167"/>
                    <a:pt x="48316" y="1"/>
                    <a:pt x="48114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432661" y="2965018"/>
              <a:ext cx="862191" cy="746765"/>
            </a:xfrm>
            <a:custGeom>
              <a:avLst/>
              <a:gdLst/>
              <a:ahLst/>
              <a:cxnLst/>
              <a:rect l="l" t="t" r="r" b="b"/>
              <a:pathLst>
                <a:path w="51055" h="44220" extrusionOk="0">
                  <a:moveTo>
                    <a:pt x="12764" y="0"/>
                  </a:moveTo>
                  <a:lnTo>
                    <a:pt x="1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5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69E781"/>
                </a:solidFill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2608374" y="3169666"/>
              <a:ext cx="32406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Stability Under various conditions (error handling)</a:t>
              </a:r>
              <a:endParaRPr sz="19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8" name="Google Shape;268;p28"/>
          <p:cNvGrpSpPr/>
          <p:nvPr/>
        </p:nvGrpSpPr>
        <p:grpSpPr>
          <a:xfrm>
            <a:off x="4065138" y="2302895"/>
            <a:ext cx="4255729" cy="943218"/>
            <a:chOff x="2801488" y="2070707"/>
            <a:chExt cx="5022695" cy="943218"/>
          </a:xfrm>
        </p:grpSpPr>
        <p:sp>
          <p:nvSpPr>
            <p:cNvPr id="269" name="Google Shape;269;p28"/>
            <p:cNvSpPr/>
            <p:nvPr/>
          </p:nvSpPr>
          <p:spPr>
            <a:xfrm>
              <a:off x="2801488" y="2168874"/>
              <a:ext cx="4508100" cy="746700"/>
            </a:xfrm>
            <a:prstGeom prst="rect">
              <a:avLst/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709065" y="2248034"/>
              <a:ext cx="370985" cy="588529"/>
            </a:xfrm>
            <a:custGeom>
              <a:avLst/>
              <a:gdLst/>
              <a:ahLst/>
              <a:cxnLst/>
              <a:rect l="l" t="t" r="r" b="b"/>
              <a:pathLst>
                <a:path w="21968" h="34850" extrusionOk="0">
                  <a:moveTo>
                    <a:pt x="10061" y="0"/>
                  </a:moveTo>
                  <a:lnTo>
                    <a:pt x="1" y="17419"/>
                  </a:lnTo>
                  <a:lnTo>
                    <a:pt x="10061" y="34850"/>
                  </a:lnTo>
                  <a:lnTo>
                    <a:pt x="21968" y="34850"/>
                  </a:lnTo>
                  <a:lnTo>
                    <a:pt x="21968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005223" y="2070707"/>
              <a:ext cx="818959" cy="943218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84"/>
                    <a:pt x="179" y="762"/>
                    <a:pt x="382" y="762"/>
                  </a:cubicBezTo>
                  <a:lnTo>
                    <a:pt x="31969" y="762"/>
                  </a:lnTo>
                  <a:lnTo>
                    <a:pt x="47649" y="27920"/>
                  </a:lnTo>
                  <a:lnTo>
                    <a:pt x="31969" y="55090"/>
                  </a:lnTo>
                  <a:lnTo>
                    <a:pt x="382" y="55090"/>
                  </a:lnTo>
                  <a:cubicBezTo>
                    <a:pt x="179" y="55090"/>
                    <a:pt x="1" y="55257"/>
                    <a:pt x="1" y="55471"/>
                  </a:cubicBezTo>
                  <a:cubicBezTo>
                    <a:pt x="1" y="55674"/>
                    <a:pt x="179" y="55852"/>
                    <a:pt x="382" y="55852"/>
                  </a:cubicBezTo>
                  <a:lnTo>
                    <a:pt x="32195" y="55852"/>
                  </a:lnTo>
                  <a:cubicBezTo>
                    <a:pt x="32326" y="55852"/>
                    <a:pt x="32457" y="55781"/>
                    <a:pt x="32516" y="55662"/>
                  </a:cubicBezTo>
                  <a:lnTo>
                    <a:pt x="48423" y="28111"/>
                  </a:lnTo>
                  <a:cubicBezTo>
                    <a:pt x="48495" y="27992"/>
                    <a:pt x="48495" y="27849"/>
                    <a:pt x="48423" y="27730"/>
                  </a:cubicBezTo>
                  <a:lnTo>
                    <a:pt x="32516" y="191"/>
                  </a:lnTo>
                  <a:cubicBezTo>
                    <a:pt x="32457" y="72"/>
                    <a:pt x="32326" y="0"/>
                    <a:pt x="3219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849207" y="2168819"/>
              <a:ext cx="862191" cy="746782"/>
            </a:xfrm>
            <a:custGeom>
              <a:avLst/>
              <a:gdLst/>
              <a:ahLst/>
              <a:cxnLst/>
              <a:rect l="l" t="t" r="r" b="b"/>
              <a:pathLst>
                <a:path w="51055" h="44221" extrusionOk="0">
                  <a:moveTo>
                    <a:pt x="12764" y="0"/>
                  </a:moveTo>
                  <a:lnTo>
                    <a:pt x="0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4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>
                <a:solidFill>
                  <a:srgbClr val="FCBD24"/>
                </a:solidFill>
              </a:endParaRPr>
            </a:p>
          </p:txBody>
        </p:sp>
        <p:sp>
          <p:nvSpPr>
            <p:cNvPr id="273" name="Google Shape;273;p28"/>
            <p:cNvSpPr txBox="1"/>
            <p:nvPr/>
          </p:nvSpPr>
          <p:spPr>
            <a:xfrm>
              <a:off x="3352945" y="2396851"/>
              <a:ext cx="32406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Detect Defects in the User Interface Design</a:t>
              </a:r>
              <a:endParaRPr sz="19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50" y="1533352"/>
            <a:ext cx="2083024" cy="2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ctrTitle"/>
          </p:nvPr>
        </p:nvSpPr>
        <p:spPr>
          <a:xfrm>
            <a:off x="999576" y="1106400"/>
            <a:ext cx="38970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Deployment &amp; Maintenance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1"/>
          </p:nvPr>
        </p:nvSpPr>
        <p:spPr>
          <a:xfrm>
            <a:off x="920250" y="3237275"/>
            <a:ext cx="62109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Outlining the steps involved in deploying the app to production environments, describing the plan for ongoing maintenance and support of the app</a:t>
            </a:r>
            <a:endParaRPr/>
          </a:p>
        </p:txBody>
      </p:sp>
      <p:sp>
        <p:nvSpPr>
          <p:cNvPr id="281" name="Google Shape;281;p29"/>
          <p:cNvSpPr/>
          <p:nvPr/>
        </p:nvSpPr>
        <p:spPr>
          <a:xfrm>
            <a:off x="276750" y="1392750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5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0"/>
          <p:cNvGrpSpPr/>
          <p:nvPr/>
        </p:nvGrpSpPr>
        <p:grpSpPr>
          <a:xfrm>
            <a:off x="286327" y="1235073"/>
            <a:ext cx="1937995" cy="3533221"/>
            <a:chOff x="980863" y="1305350"/>
            <a:chExt cx="1524300" cy="2650380"/>
          </a:xfrm>
        </p:grpSpPr>
        <p:sp>
          <p:nvSpPr>
            <p:cNvPr id="287" name="Google Shape;287;p30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Build Preparation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2" name="Google Shape;292;p30"/>
          <p:cNvGrpSpPr/>
          <p:nvPr/>
        </p:nvGrpSpPr>
        <p:grpSpPr>
          <a:xfrm>
            <a:off x="4782449" y="1235063"/>
            <a:ext cx="1937995" cy="3658291"/>
            <a:chOff x="2866863" y="1305350"/>
            <a:chExt cx="1524300" cy="2816887"/>
          </a:xfrm>
        </p:grpSpPr>
        <p:sp>
          <p:nvSpPr>
            <p:cNvPr id="293" name="Google Shape;293;p30"/>
            <p:cNvSpPr txBox="1"/>
            <p:nvPr/>
          </p:nvSpPr>
          <p:spPr>
            <a:xfrm>
              <a:off x="2866863" y="3290337"/>
              <a:ext cx="15243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Staging Deployment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454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454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106275" y="1305350"/>
              <a:ext cx="1045500" cy="104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168975" y="1368050"/>
              <a:ext cx="920100" cy="92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</p:grpSp>
      <p:sp>
        <p:nvSpPr>
          <p:cNvPr id="298" name="Google Shape;298;p30"/>
          <p:cNvSpPr txBox="1">
            <a:spLocks noGrp="1"/>
          </p:cNvSpPr>
          <p:nvPr>
            <p:ph type="ctrTitle"/>
          </p:nvPr>
        </p:nvSpPr>
        <p:spPr>
          <a:xfrm>
            <a:off x="1737750" y="0"/>
            <a:ext cx="5668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BFB3"/>
                </a:solidFill>
              </a:rPr>
              <a:t>DEPLOY PROCESS</a:t>
            </a:r>
            <a:endParaRPr sz="3600">
              <a:solidFill>
                <a:srgbClr val="2ABFB3"/>
              </a:solidFill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>
            <a:off x="2542827" y="1235073"/>
            <a:ext cx="1937995" cy="3533221"/>
            <a:chOff x="980863" y="1305350"/>
            <a:chExt cx="1524300" cy="2650380"/>
          </a:xfrm>
        </p:grpSpPr>
        <p:sp>
          <p:nvSpPr>
            <p:cNvPr id="300" name="Google Shape;300;p30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304" name="Google Shape;304;p30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CI/CD Integration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6981477" y="1297598"/>
            <a:ext cx="1937995" cy="3533221"/>
            <a:chOff x="980863" y="1305350"/>
            <a:chExt cx="1524300" cy="2650380"/>
          </a:xfrm>
        </p:grpSpPr>
        <p:sp>
          <p:nvSpPr>
            <p:cNvPr id="306" name="Google Shape;306;p30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Production Deployment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1"/>
          <p:cNvGrpSpPr/>
          <p:nvPr/>
        </p:nvGrpSpPr>
        <p:grpSpPr>
          <a:xfrm>
            <a:off x="286327" y="1235073"/>
            <a:ext cx="1937995" cy="3533221"/>
            <a:chOff x="980863" y="1305350"/>
            <a:chExt cx="1524300" cy="2650380"/>
          </a:xfrm>
        </p:grpSpPr>
        <p:sp>
          <p:nvSpPr>
            <p:cNvPr id="316" name="Google Shape;316;p31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320" name="Google Shape;320;p31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Security Patches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1" name="Google Shape;321;p31"/>
          <p:cNvGrpSpPr/>
          <p:nvPr/>
        </p:nvGrpSpPr>
        <p:grpSpPr>
          <a:xfrm>
            <a:off x="4782449" y="1235063"/>
            <a:ext cx="1937995" cy="3658291"/>
            <a:chOff x="2866863" y="1305350"/>
            <a:chExt cx="1524300" cy="2816887"/>
          </a:xfrm>
        </p:grpSpPr>
        <p:sp>
          <p:nvSpPr>
            <p:cNvPr id="322" name="Google Shape;322;p31"/>
            <p:cNvSpPr txBox="1"/>
            <p:nvPr/>
          </p:nvSpPr>
          <p:spPr>
            <a:xfrm>
              <a:off x="2866863" y="3290337"/>
              <a:ext cx="15243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User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Analytics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54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54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106275" y="1305350"/>
              <a:ext cx="1045500" cy="104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168975" y="1368050"/>
              <a:ext cx="920100" cy="92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</p:grpSp>
      <p:sp>
        <p:nvSpPr>
          <p:cNvPr id="327" name="Google Shape;327;p31"/>
          <p:cNvSpPr txBox="1">
            <a:spLocks noGrp="1"/>
          </p:cNvSpPr>
          <p:nvPr>
            <p:ph type="ctrTitle"/>
          </p:nvPr>
        </p:nvSpPr>
        <p:spPr>
          <a:xfrm>
            <a:off x="1737750" y="0"/>
            <a:ext cx="5668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BFB3"/>
                </a:solidFill>
              </a:rPr>
              <a:t>Maintenance Plan</a:t>
            </a:r>
            <a:endParaRPr sz="3600">
              <a:solidFill>
                <a:srgbClr val="2ABFB3"/>
              </a:solidFill>
            </a:endParaRPr>
          </a:p>
        </p:txBody>
      </p:sp>
      <p:grpSp>
        <p:nvGrpSpPr>
          <p:cNvPr id="328" name="Google Shape;328;p31"/>
          <p:cNvGrpSpPr/>
          <p:nvPr/>
        </p:nvGrpSpPr>
        <p:grpSpPr>
          <a:xfrm>
            <a:off x="2138526" y="1235073"/>
            <a:ext cx="2342682" cy="3533222"/>
            <a:chOff x="662866" y="1305350"/>
            <a:chExt cx="1842600" cy="2650380"/>
          </a:xfrm>
        </p:grpSpPr>
        <p:sp>
          <p:nvSpPr>
            <p:cNvPr id="329" name="Google Shape;329;p31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333" name="Google Shape;333;p31"/>
            <p:cNvSpPr txBox="1"/>
            <p:nvPr/>
          </p:nvSpPr>
          <p:spPr>
            <a:xfrm>
              <a:off x="662866" y="3290330"/>
              <a:ext cx="18426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Enhancements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34" name="Google Shape;334;p31"/>
          <p:cNvGrpSpPr/>
          <p:nvPr/>
        </p:nvGrpSpPr>
        <p:grpSpPr>
          <a:xfrm>
            <a:off x="6981477" y="1297598"/>
            <a:ext cx="1937995" cy="3533221"/>
            <a:chOff x="980863" y="1305350"/>
            <a:chExt cx="1524300" cy="2650380"/>
          </a:xfrm>
        </p:grpSpPr>
        <p:sp>
          <p:nvSpPr>
            <p:cNvPr id="335" name="Google Shape;335;p31"/>
            <p:cNvSpPr/>
            <p:nvPr/>
          </p:nvSpPr>
          <p:spPr>
            <a:xfrm>
              <a:off x="1568138" y="2543913"/>
              <a:ext cx="349475" cy="219700"/>
            </a:xfrm>
            <a:custGeom>
              <a:avLst/>
              <a:gdLst/>
              <a:ahLst/>
              <a:cxnLst/>
              <a:rect l="l" t="t" r="r" b="b"/>
              <a:pathLst>
                <a:path w="13979" h="8788" extrusionOk="0">
                  <a:moveTo>
                    <a:pt x="12181" y="536"/>
                  </a:moveTo>
                  <a:cubicBezTo>
                    <a:pt x="12502" y="536"/>
                    <a:pt x="12800" y="655"/>
                    <a:pt x="13038" y="870"/>
                  </a:cubicBezTo>
                  <a:cubicBezTo>
                    <a:pt x="13276" y="1096"/>
                    <a:pt x="13419" y="1406"/>
                    <a:pt x="13431" y="1739"/>
                  </a:cubicBezTo>
                  <a:cubicBezTo>
                    <a:pt x="13443" y="2084"/>
                    <a:pt x="13324" y="2394"/>
                    <a:pt x="13097" y="2644"/>
                  </a:cubicBezTo>
                  <a:lnTo>
                    <a:pt x="8251" y="7847"/>
                  </a:lnTo>
                  <a:cubicBezTo>
                    <a:pt x="8025" y="8097"/>
                    <a:pt x="7716" y="8240"/>
                    <a:pt x="7359" y="8252"/>
                  </a:cubicBezTo>
                  <a:cubicBezTo>
                    <a:pt x="7336" y="8254"/>
                    <a:pt x="7314" y="8254"/>
                    <a:pt x="7291" y="8254"/>
                  </a:cubicBezTo>
                  <a:cubicBezTo>
                    <a:pt x="7019" y="8254"/>
                    <a:pt x="6708" y="8127"/>
                    <a:pt x="6477" y="7918"/>
                  </a:cubicBezTo>
                  <a:lnTo>
                    <a:pt x="1120" y="2918"/>
                  </a:lnTo>
                  <a:cubicBezTo>
                    <a:pt x="620" y="2453"/>
                    <a:pt x="596" y="1656"/>
                    <a:pt x="1060" y="1156"/>
                  </a:cubicBezTo>
                  <a:cubicBezTo>
                    <a:pt x="1310" y="882"/>
                    <a:pt x="1644" y="751"/>
                    <a:pt x="1977" y="751"/>
                  </a:cubicBezTo>
                  <a:cubicBezTo>
                    <a:pt x="2286" y="751"/>
                    <a:pt x="2596" y="870"/>
                    <a:pt x="2834" y="1084"/>
                  </a:cubicBezTo>
                  <a:lnTo>
                    <a:pt x="7275" y="5227"/>
                  </a:lnTo>
                  <a:lnTo>
                    <a:pt x="11264" y="941"/>
                  </a:lnTo>
                  <a:cubicBezTo>
                    <a:pt x="11502" y="679"/>
                    <a:pt x="11823" y="536"/>
                    <a:pt x="12169" y="536"/>
                  </a:cubicBezTo>
                  <a:close/>
                  <a:moveTo>
                    <a:pt x="12169" y="1"/>
                  </a:moveTo>
                  <a:cubicBezTo>
                    <a:pt x="11680" y="13"/>
                    <a:pt x="11204" y="215"/>
                    <a:pt x="10871" y="572"/>
                  </a:cubicBezTo>
                  <a:lnTo>
                    <a:pt x="7239" y="4477"/>
                  </a:lnTo>
                  <a:lnTo>
                    <a:pt x="3203" y="703"/>
                  </a:lnTo>
                  <a:cubicBezTo>
                    <a:pt x="2857" y="380"/>
                    <a:pt x="2419" y="221"/>
                    <a:pt x="1982" y="221"/>
                  </a:cubicBezTo>
                  <a:cubicBezTo>
                    <a:pt x="1502" y="221"/>
                    <a:pt x="1022" y="412"/>
                    <a:pt x="667" y="786"/>
                  </a:cubicBezTo>
                  <a:cubicBezTo>
                    <a:pt x="0" y="1513"/>
                    <a:pt x="36" y="2644"/>
                    <a:pt x="762" y="3311"/>
                  </a:cubicBezTo>
                  <a:lnTo>
                    <a:pt x="6120" y="8299"/>
                  </a:lnTo>
                  <a:cubicBezTo>
                    <a:pt x="6442" y="8609"/>
                    <a:pt x="6882" y="8787"/>
                    <a:pt x="7275" y="8787"/>
                  </a:cubicBezTo>
                  <a:lnTo>
                    <a:pt x="7394" y="8787"/>
                  </a:lnTo>
                  <a:cubicBezTo>
                    <a:pt x="7870" y="8764"/>
                    <a:pt x="8311" y="8561"/>
                    <a:pt x="8644" y="8216"/>
                  </a:cubicBezTo>
                  <a:lnTo>
                    <a:pt x="13490" y="3001"/>
                  </a:lnTo>
                  <a:cubicBezTo>
                    <a:pt x="13812" y="2656"/>
                    <a:pt x="13978" y="2203"/>
                    <a:pt x="13966" y="1727"/>
                  </a:cubicBezTo>
                  <a:cubicBezTo>
                    <a:pt x="13943" y="1251"/>
                    <a:pt x="13740" y="810"/>
                    <a:pt x="13395" y="477"/>
                  </a:cubicBezTo>
                  <a:cubicBezTo>
                    <a:pt x="13062" y="167"/>
                    <a:pt x="12621" y="13"/>
                    <a:pt x="1216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568738" y="2797813"/>
              <a:ext cx="349175" cy="218800"/>
            </a:xfrm>
            <a:custGeom>
              <a:avLst/>
              <a:gdLst/>
              <a:ahLst/>
              <a:cxnLst/>
              <a:rect l="l" t="t" r="r" b="b"/>
              <a:pathLst>
                <a:path w="13967" h="8752" extrusionOk="0">
                  <a:moveTo>
                    <a:pt x="12168" y="548"/>
                  </a:moveTo>
                  <a:cubicBezTo>
                    <a:pt x="12479" y="548"/>
                    <a:pt x="12791" y="658"/>
                    <a:pt x="13026" y="882"/>
                  </a:cubicBezTo>
                  <a:cubicBezTo>
                    <a:pt x="13276" y="1108"/>
                    <a:pt x="13419" y="1417"/>
                    <a:pt x="13419" y="1751"/>
                  </a:cubicBezTo>
                  <a:cubicBezTo>
                    <a:pt x="13431" y="2084"/>
                    <a:pt x="13311" y="2406"/>
                    <a:pt x="13085" y="2644"/>
                  </a:cubicBezTo>
                  <a:lnTo>
                    <a:pt x="8204" y="7823"/>
                  </a:lnTo>
                  <a:cubicBezTo>
                    <a:pt x="7977" y="8073"/>
                    <a:pt x="7668" y="8204"/>
                    <a:pt x="7311" y="8216"/>
                  </a:cubicBezTo>
                  <a:cubicBezTo>
                    <a:pt x="7281" y="8220"/>
                    <a:pt x="7251" y="8221"/>
                    <a:pt x="7221" y="8221"/>
                  </a:cubicBezTo>
                  <a:cubicBezTo>
                    <a:pt x="6955" y="8221"/>
                    <a:pt x="6654" y="8086"/>
                    <a:pt x="6430" y="7883"/>
                  </a:cubicBezTo>
                  <a:lnTo>
                    <a:pt x="1108" y="2858"/>
                  </a:lnTo>
                  <a:cubicBezTo>
                    <a:pt x="607" y="2382"/>
                    <a:pt x="584" y="1584"/>
                    <a:pt x="1060" y="1084"/>
                  </a:cubicBezTo>
                  <a:cubicBezTo>
                    <a:pt x="1310" y="822"/>
                    <a:pt x="1631" y="691"/>
                    <a:pt x="1977" y="691"/>
                  </a:cubicBezTo>
                  <a:cubicBezTo>
                    <a:pt x="2274" y="691"/>
                    <a:pt x="2584" y="798"/>
                    <a:pt x="2834" y="1025"/>
                  </a:cubicBezTo>
                  <a:lnTo>
                    <a:pt x="7239" y="5192"/>
                  </a:lnTo>
                  <a:lnTo>
                    <a:pt x="11264" y="929"/>
                  </a:lnTo>
                  <a:cubicBezTo>
                    <a:pt x="11498" y="676"/>
                    <a:pt x="11832" y="548"/>
                    <a:pt x="12168" y="548"/>
                  </a:cubicBezTo>
                  <a:close/>
                  <a:moveTo>
                    <a:pt x="12168" y="1"/>
                  </a:moveTo>
                  <a:cubicBezTo>
                    <a:pt x="11680" y="1"/>
                    <a:pt x="11204" y="203"/>
                    <a:pt x="10871" y="560"/>
                  </a:cubicBezTo>
                  <a:lnTo>
                    <a:pt x="7215" y="4442"/>
                  </a:lnTo>
                  <a:lnTo>
                    <a:pt x="3191" y="644"/>
                  </a:lnTo>
                  <a:cubicBezTo>
                    <a:pt x="2848" y="317"/>
                    <a:pt x="2408" y="156"/>
                    <a:pt x="1968" y="156"/>
                  </a:cubicBezTo>
                  <a:cubicBezTo>
                    <a:pt x="1494" y="156"/>
                    <a:pt x="1019" y="344"/>
                    <a:pt x="667" y="715"/>
                  </a:cubicBezTo>
                  <a:cubicBezTo>
                    <a:pt x="0" y="1429"/>
                    <a:pt x="24" y="2560"/>
                    <a:pt x="738" y="3239"/>
                  </a:cubicBezTo>
                  <a:lnTo>
                    <a:pt x="6072" y="8264"/>
                  </a:lnTo>
                  <a:cubicBezTo>
                    <a:pt x="6394" y="8573"/>
                    <a:pt x="6834" y="8752"/>
                    <a:pt x="7239" y="8752"/>
                  </a:cubicBezTo>
                  <a:lnTo>
                    <a:pt x="7346" y="8752"/>
                  </a:lnTo>
                  <a:cubicBezTo>
                    <a:pt x="7823" y="8740"/>
                    <a:pt x="8263" y="8537"/>
                    <a:pt x="8597" y="8192"/>
                  </a:cubicBezTo>
                  <a:lnTo>
                    <a:pt x="13466" y="3013"/>
                  </a:lnTo>
                  <a:cubicBezTo>
                    <a:pt x="13800" y="2668"/>
                    <a:pt x="13966" y="2215"/>
                    <a:pt x="13954" y="1739"/>
                  </a:cubicBezTo>
                  <a:cubicBezTo>
                    <a:pt x="13942" y="1263"/>
                    <a:pt x="13740" y="810"/>
                    <a:pt x="13395" y="489"/>
                  </a:cubicBezTo>
                  <a:cubicBezTo>
                    <a:pt x="13061" y="179"/>
                    <a:pt x="12633" y="1"/>
                    <a:pt x="1216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220275" y="1305350"/>
              <a:ext cx="1045500" cy="1045500"/>
            </a:xfrm>
            <a:prstGeom prst="ellipse">
              <a:avLst/>
            </a:pr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282975" y="1368050"/>
              <a:ext cx="920100" cy="92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4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339" name="Google Shape;339;p31"/>
            <p:cNvSpPr txBox="1"/>
            <p:nvPr/>
          </p:nvSpPr>
          <p:spPr>
            <a:xfrm>
              <a:off x="980863" y="3290330"/>
              <a:ext cx="15243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Bug Fixes</a:t>
              </a:r>
              <a:endParaRPr sz="29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ctrTitle"/>
          </p:nvPr>
        </p:nvSpPr>
        <p:spPr>
          <a:xfrm>
            <a:off x="504276" y="1106400"/>
            <a:ext cx="38691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504273" y="3171150"/>
            <a:ext cx="72939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 following our structured plan and providing comprehensive user support, we ensure our disaster management mobile application remains reliable, secure, and user-friendly, effectively aiding in emergency situations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ctrTitle"/>
          </p:nvPr>
        </p:nvSpPr>
        <p:spPr>
          <a:xfrm>
            <a:off x="999575" y="1106400"/>
            <a:ext cx="4518600" cy="24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User Interface &amp; Design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920250" y="3237275"/>
            <a:ext cx="55632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Describing the overall layout of the app,design process, color schemes, typography, icons and other visual elements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76750" y="1593825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1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305150" y="161775"/>
            <a:ext cx="55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0008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Design Process</a:t>
            </a:r>
            <a:endParaRPr sz="2800">
              <a:solidFill>
                <a:srgbClr val="80008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05150" y="587500"/>
            <a:ext cx="78267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robust iterative design process was followed to ensure the disaster management app meets the needs of our users effectively. The process involved the following steps: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394500" y="3260025"/>
            <a:ext cx="1474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3611891" y="2688086"/>
            <a:ext cx="1845300" cy="2008789"/>
            <a:chOff x="3476138" y="2688086"/>
            <a:chExt cx="1845300" cy="2008789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3661688" y="2688086"/>
              <a:ext cx="147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ABFB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Wireframing </a:t>
              </a:r>
              <a:endParaRPr sz="18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3476138" y="3254775"/>
              <a:ext cx="1845300" cy="14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Low-fidelity wireframes were created to visualize the app's layout and navigation structure. With paper sketches and lofi figma designs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5415273" y="2688086"/>
            <a:ext cx="1845300" cy="2008789"/>
            <a:chOff x="5408638" y="2688086"/>
            <a:chExt cx="1845300" cy="2008789"/>
          </a:xfrm>
        </p:grpSpPr>
        <p:sp>
          <p:nvSpPr>
            <p:cNvPr id="129" name="Google Shape;129;p16"/>
            <p:cNvSpPr txBox="1"/>
            <p:nvPr/>
          </p:nvSpPr>
          <p:spPr>
            <a:xfrm>
              <a:off x="5594188" y="2688086"/>
              <a:ext cx="147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ABFB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Prototyping</a:t>
              </a:r>
              <a:endParaRPr sz="18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5408638" y="3254775"/>
              <a:ext cx="1845300" cy="14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High-fidelity prototypes were developed on figma to simulate the app's functionality and gather user feedback before implementation.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7218656" y="2549486"/>
            <a:ext cx="1845300" cy="2147389"/>
            <a:chOff x="7218656" y="2549486"/>
            <a:chExt cx="1845300" cy="2147389"/>
          </a:xfrm>
        </p:grpSpPr>
        <p:sp>
          <p:nvSpPr>
            <p:cNvPr id="132" name="Google Shape;132;p16"/>
            <p:cNvSpPr txBox="1"/>
            <p:nvPr/>
          </p:nvSpPr>
          <p:spPr>
            <a:xfrm>
              <a:off x="7404206" y="2549486"/>
              <a:ext cx="1474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ABFB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and Feedback</a:t>
              </a:r>
              <a:endParaRPr sz="18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7218656" y="3254775"/>
              <a:ext cx="1845300" cy="14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Regular feedback sessions and design reviews helped in identifying areas for improvement and making necessary adjustments.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1808500" y="2549486"/>
            <a:ext cx="1845300" cy="2278339"/>
            <a:chOff x="1766330" y="2549486"/>
            <a:chExt cx="1845300" cy="2278339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1951888" y="2549486"/>
              <a:ext cx="1474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ABFB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User Persona Development</a:t>
              </a:r>
              <a:endParaRPr sz="18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1766330" y="3260025"/>
              <a:ext cx="1845300" cy="15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Based on research findings, user personas were created to represent different user groups and their specific requirements using figjam on Figma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5125" y="2549486"/>
            <a:ext cx="1845300" cy="2517889"/>
            <a:chOff x="5125" y="2549486"/>
            <a:chExt cx="1845300" cy="2517889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190675" y="2549486"/>
              <a:ext cx="1474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ABFB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Research and Analysis</a:t>
              </a:r>
              <a:endParaRPr sz="18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5125" y="3288375"/>
              <a:ext cx="1845300" cy="177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Comprehensive research was conducted which included studying existing apps, conducting user interviews, and analyzing feedback.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272" y="1462334"/>
            <a:ext cx="1474200" cy="10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700" y="1363600"/>
            <a:ext cx="1420775" cy="12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5">
            <a:alphaModFix/>
          </a:blip>
          <a:srcRect r="-1409" b="-7204"/>
          <a:stretch/>
        </p:blipFill>
        <p:spPr>
          <a:xfrm>
            <a:off x="385306" y="1538525"/>
            <a:ext cx="833919" cy="10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2397" y="1439800"/>
            <a:ext cx="666681" cy="95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987" y="1509100"/>
            <a:ext cx="1420776" cy="9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305150" y="161775"/>
            <a:ext cx="55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0008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Visual Design</a:t>
            </a:r>
            <a:endParaRPr sz="2800">
              <a:solidFill>
                <a:srgbClr val="80008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394500" y="3260025"/>
            <a:ext cx="1474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383375" y="766750"/>
            <a:ext cx="5893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 design plays a crucial role in creating a cohesive and engaging user interface for our disaster management app.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75" y="1469350"/>
            <a:ext cx="2331675" cy="34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525" y="157875"/>
            <a:ext cx="2759875" cy="344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2560250" y="2335125"/>
            <a:ext cx="31323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used #80080 and #2ABFB3 for calming and trustworthy feel. Sparingly used red for emergency buttons and to draw immediate attention. And light gray backgrounds for clean &amp; minimalist aesthetic.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868350" y="4032300"/>
            <a:ext cx="31323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used poppins for the font and simple flat icons (outlined and filled). And created reusable components in our design system.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2560250" y="1742925"/>
            <a:ext cx="2835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Colour Scheme</a:t>
            </a:r>
            <a:endParaRPr sz="2400">
              <a:solidFill>
                <a:srgbClr val="2ABFB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6094875" y="3598650"/>
            <a:ext cx="28356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ABFB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Typography</a:t>
            </a:r>
            <a:endParaRPr sz="2400">
              <a:solidFill>
                <a:srgbClr val="2ABFB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>
            <a:off x="305150" y="161775"/>
            <a:ext cx="55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0008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Other Visual elements</a:t>
            </a:r>
            <a:endParaRPr sz="2800">
              <a:solidFill>
                <a:srgbClr val="80008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58625" y="2866200"/>
            <a:ext cx="3710400" cy="18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Others include creating our customizable design system, which contains reusable components and also using variants to create further components that were used frequently in the application.And also a wide range of assets such as images, svg files for better visual looks.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0" y="542925"/>
            <a:ext cx="74485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405" y="2565400"/>
            <a:ext cx="270439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036" y="2709325"/>
            <a:ext cx="16746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ctrTitle"/>
          </p:nvPr>
        </p:nvSpPr>
        <p:spPr>
          <a:xfrm>
            <a:off x="978401" y="1792500"/>
            <a:ext cx="39369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Functionality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920250" y="3237275"/>
            <a:ext cx="55632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Outlining the main features and functionalities of the app, describing how the app integrates with external systems.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276750" y="2015700"/>
            <a:ext cx="643500" cy="6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008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rPr>
              <a:t>2</a:t>
            </a:r>
            <a:endParaRPr sz="2600">
              <a:solidFill>
                <a:srgbClr val="800080"/>
              </a:solidFill>
              <a:latin typeface="Fira Sans Extra Condensed ExtraBold"/>
              <a:ea typeface="Fira Sans Extra Condensed ExtraBold"/>
              <a:cs typeface="Fira Sans Extra Condensed ExtraBold"/>
              <a:sym typeface="Fira Sans Extra Condensed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00675" y="308050"/>
            <a:ext cx="2134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</a:rPr>
              <a:t>Key Features</a:t>
            </a:r>
            <a:endParaRPr>
              <a:solidFill>
                <a:srgbClr val="800080"/>
              </a:solidFill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100675" y="923875"/>
            <a:ext cx="3186600" cy="14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Newsfeed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Incident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Educational resources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475" y="292363"/>
            <a:ext cx="1951550" cy="455877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125" y="292325"/>
            <a:ext cx="1951550" cy="45588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764" y="375575"/>
            <a:ext cx="1797835" cy="41997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13600" y="1152475"/>
            <a:ext cx="22164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Emergency contact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Notifications 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7225" y="425980"/>
            <a:ext cx="1951550" cy="455882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825" y="425981"/>
            <a:ext cx="1951550" cy="45588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5">
            <a:alphaModFix/>
          </a:blip>
          <a:srcRect l="8095" t="3080" r="47861" b="-3079"/>
          <a:stretch/>
        </p:blipFill>
        <p:spPr>
          <a:xfrm>
            <a:off x="7075625" y="292325"/>
            <a:ext cx="1951550" cy="45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OT Analysi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On-screen Show (16:9)</PresentationFormat>
  <Paragraphs>101</Paragraphs>
  <Slides>24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Fira Sans Extra Condensed SemiBold</vt:lpstr>
      <vt:lpstr>Fira Sans Extra Condensed Medium</vt:lpstr>
      <vt:lpstr>Fira Sans Extra Condensed ExtraBold</vt:lpstr>
      <vt:lpstr>Fira Sans Extra Condensed</vt:lpstr>
      <vt:lpstr>Roboto</vt:lpstr>
      <vt:lpstr>Arial</vt:lpstr>
      <vt:lpstr>SWOT Analysis Infographics by Slidesgo</vt:lpstr>
      <vt:lpstr>UI Design &amp; Implementation</vt:lpstr>
      <vt:lpstr>User Interface Design</vt:lpstr>
      <vt:lpstr>User Interface &amp; Design</vt:lpstr>
      <vt:lpstr>PowerPoint Presentation</vt:lpstr>
      <vt:lpstr>PowerPoint Presentation</vt:lpstr>
      <vt:lpstr>PowerPoint Presentation</vt:lpstr>
      <vt:lpstr>Functionality</vt:lpstr>
      <vt:lpstr>Key Features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&amp;  Quality Assurance</vt:lpstr>
      <vt:lpstr>Category of Tests performed</vt:lpstr>
      <vt:lpstr>Is the interface intuitive and easy to use?</vt:lpstr>
      <vt:lpstr>PowerPoint Presentation</vt:lpstr>
      <vt:lpstr>Deployment &amp; Maintenance</vt:lpstr>
      <vt:lpstr>DEPLOY PROCESS</vt:lpstr>
      <vt:lpstr>Maintenance Plan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Design &amp; Implementation</dc:title>
  <dc:creator>Yann Kamche</dc:creator>
  <cp:lastModifiedBy>yann</cp:lastModifiedBy>
  <cp:revision>2</cp:revision>
  <dcterms:modified xsi:type="dcterms:W3CDTF">2024-06-18T08:25:13Z</dcterms:modified>
</cp:coreProperties>
</file>